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9" r:id="rId2"/>
    <p:sldId id="293" r:id="rId3"/>
    <p:sldId id="290" r:id="rId4"/>
    <p:sldId id="296" r:id="rId5"/>
    <p:sldId id="295" r:id="rId6"/>
    <p:sldId id="291" r:id="rId7"/>
    <p:sldId id="297" r:id="rId8"/>
    <p:sldId id="294" r:id="rId9"/>
    <p:sldId id="298" r:id="rId10"/>
    <p:sldId id="299" r:id="rId11"/>
    <p:sldId id="300" r:id="rId12"/>
    <p:sldId id="301" r:id="rId13"/>
    <p:sldId id="302" r:id="rId14"/>
    <p:sldId id="30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0249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-12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B19B5-A6F8-A54A-A4FB-5D5EFEA47C7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png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6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.bin"/><Relationship Id="rId12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7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18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061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A10 - Thermocouple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86349" y="6079487"/>
            <a:ext cx="97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4.18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808451"/>
            <a:ext cx="9144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Two </a:t>
            </a:r>
            <a:r>
              <a:rPr lang="en-US" sz="2400" i="1" dirty="0" smtClean="0"/>
              <a:t>different</a:t>
            </a:r>
            <a:r>
              <a:rPr lang="en-US" sz="2400" dirty="0" smtClean="0"/>
              <a:t> metals form a junction – </a:t>
            </a:r>
            <a:r>
              <a:rPr lang="en-US" sz="2400" b="1" dirty="0" err="1" smtClean="0"/>
              <a:t>Seebeck</a:t>
            </a:r>
            <a:r>
              <a:rPr lang="en-US" sz="2400" dirty="0" smtClean="0"/>
              <a:t> or </a:t>
            </a:r>
            <a:r>
              <a:rPr lang="en-US" sz="2400" b="1" dirty="0" smtClean="0"/>
              <a:t>Thermoelectric</a:t>
            </a:r>
            <a:r>
              <a:rPr lang="en-US" sz="2400" dirty="0" smtClean="0"/>
              <a:t> </a:t>
            </a:r>
            <a:r>
              <a:rPr lang="en-US" sz="2400" b="1" dirty="0" smtClean="0"/>
              <a:t>effect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Thermocouple “type” refers to what metals it uses (Type K, Type J, etc.)</a:t>
            </a:r>
            <a:endParaRPr lang="en-US" sz="2400" i="1" dirty="0" smtClean="0"/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1% accuracy over a wide a temperature range!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5" y="2605220"/>
            <a:ext cx="2710661" cy="32740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12038" y="3550087"/>
            <a:ext cx="131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Omega.com</a:t>
            </a:r>
            <a:endParaRPr lang="en-US" dirty="0"/>
          </a:p>
        </p:txBody>
      </p:sp>
      <p:pic>
        <p:nvPicPr>
          <p:cNvPr id="8" name="Picture 7" descr="Thermocouples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5884" y="3321034"/>
            <a:ext cx="4648200" cy="26503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4148" y="5820299"/>
            <a:ext cx="726971" cy="72697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rot="16200000" flipV="1">
            <a:off x="3008284" y="5774592"/>
            <a:ext cx="483860" cy="148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12270" y="5953874"/>
            <a:ext cx="3806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IC chip to amplify and </a:t>
            </a:r>
            <a:r>
              <a:rPr lang="en-US" sz="2000" i="1" dirty="0" err="1" smtClean="0"/>
              <a:t>linearize</a:t>
            </a:r>
            <a:r>
              <a:rPr lang="en-US" sz="2000" i="1" dirty="0" smtClean="0"/>
              <a:t> </a:t>
            </a:r>
            <a:r>
              <a:rPr lang="en-US" sz="2000" dirty="0" smtClean="0"/>
              <a:t>the output such that </a:t>
            </a:r>
            <a:r>
              <a:rPr lang="en-US" sz="2000" i="1" dirty="0" smtClean="0"/>
              <a:t>V</a:t>
            </a:r>
            <a:r>
              <a:rPr lang="en-US" sz="2000" dirty="0" smtClean="0"/>
              <a:t> = (10 mV/C)*</a:t>
            </a:r>
            <a:r>
              <a:rPr lang="en-US" sz="2000" i="1" dirty="0" smtClean="0"/>
              <a:t>T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257" y="3190919"/>
            <a:ext cx="1815558" cy="26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9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7841" y="856558"/>
            <a:ext cx="3267033" cy="5381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651" y="19430"/>
            <a:ext cx="3189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Accelerometers</a:t>
            </a:r>
            <a:endParaRPr lang="en-US" sz="3600" b="1" dirty="0"/>
          </a:p>
        </p:txBody>
      </p:sp>
      <p:pic>
        <p:nvPicPr>
          <p:cNvPr id="2" name="Picture 1" descr="Wii_mot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650" y="856558"/>
            <a:ext cx="2126820" cy="5381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998" y="3449414"/>
            <a:ext cx="3538160" cy="283052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251643" y="856558"/>
            <a:ext cx="3609515" cy="2592856"/>
            <a:chOff x="99897" y="2240219"/>
            <a:chExt cx="4838923" cy="3645643"/>
          </a:xfrm>
        </p:grpSpPr>
        <p:pic>
          <p:nvPicPr>
            <p:cNvPr id="11" name="Picture 10" descr="boeing_777_glass_cockpit.jpe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897" y="2240219"/>
              <a:ext cx="4838923" cy="363322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9897" y="5354109"/>
              <a:ext cx="3630711" cy="531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Boeing 777 glass cockpit.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9932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3700"/>
            <a:ext cx="4268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Quadrature Encoders</a:t>
            </a:r>
            <a:endParaRPr lang="en-US" sz="3600" b="1" dirty="0"/>
          </a:p>
        </p:txBody>
      </p:sp>
      <p:pic>
        <p:nvPicPr>
          <p:cNvPr id="3" name="Picture 2" descr="fig1_Encoder_whe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1271728"/>
            <a:ext cx="6210300" cy="5397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7602" y="564753"/>
            <a:ext cx="87663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A</a:t>
            </a:r>
            <a:r>
              <a:rPr lang="en-US" sz="2600" b="1" dirty="0" smtClean="0"/>
              <a:t> Quadrature encoder </a:t>
            </a:r>
            <a:r>
              <a:rPr lang="en-US" sz="2600" dirty="0" smtClean="0"/>
              <a:t>counts electrical pulses as slotted wheel passes through a photocell.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5046149" y="1499423"/>
            <a:ext cx="4097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Measures angular position and speed.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789" y="2351213"/>
            <a:ext cx="4097849" cy="34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0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3700"/>
            <a:ext cx="2408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Orientation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9791" y="631633"/>
            <a:ext cx="64236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Mechanical parts can rotate to various angles.</a:t>
            </a:r>
            <a:endParaRPr lang="en-US" sz="2600" dirty="0"/>
          </a:p>
        </p:txBody>
      </p:sp>
      <p:grpSp>
        <p:nvGrpSpPr>
          <p:cNvPr id="8" name="Group 7"/>
          <p:cNvGrpSpPr/>
          <p:nvPr/>
        </p:nvGrpSpPr>
        <p:grpSpPr>
          <a:xfrm>
            <a:off x="4913410" y="3466540"/>
            <a:ext cx="4097294" cy="3255197"/>
            <a:chOff x="4065814" y="1866900"/>
            <a:chExt cx="4862286" cy="37729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5814" y="1866900"/>
              <a:ext cx="4862286" cy="34036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065814" y="5270500"/>
              <a:ext cx="1533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Robot football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91" y="1450137"/>
            <a:ext cx="4697770" cy="4587789"/>
          </a:xfrm>
          <a:prstGeom prst="rect">
            <a:avLst/>
          </a:prstGeom>
        </p:spPr>
      </p:pic>
      <p:pic>
        <p:nvPicPr>
          <p:cNvPr id="10" name="Picture 9" descr="robotic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409" y="1141237"/>
            <a:ext cx="4097294" cy="230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0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7297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Single pendulum: Predictable motion</a:t>
            </a:r>
          </a:p>
        </p:txBody>
      </p:sp>
      <p:pic>
        <p:nvPicPr>
          <p:cNvPr id="2" name="Picture 1" descr="single_pendulu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46" t="31018" r="18845" b="29167"/>
          <a:stretch/>
        </p:blipFill>
        <p:spPr>
          <a:xfrm>
            <a:off x="2869713" y="1197138"/>
            <a:ext cx="6274287" cy="51389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37" y="584125"/>
            <a:ext cx="847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Behaves as a damped harmonic oscillator.</a:t>
            </a:r>
            <a:endParaRPr lang="en-US" sz="2400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2307"/>
            <a:ext cx="2828925" cy="2953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087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787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Double pendulum: Chaotic motion</a:t>
            </a:r>
          </a:p>
        </p:txBody>
      </p:sp>
      <p:pic>
        <p:nvPicPr>
          <p:cNvPr id="3" name="Picture 2" descr="double_pendulu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7" t="31018" r="19744" b="29167"/>
          <a:stretch/>
        </p:blipFill>
        <p:spPr>
          <a:xfrm>
            <a:off x="3168338" y="1092830"/>
            <a:ext cx="5975662" cy="49414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37" y="631165"/>
            <a:ext cx="847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Motion in unpredictable and impossible to repeat.</a:t>
            </a:r>
            <a:endParaRPr lang="en-US" sz="2400" dirty="0"/>
          </a:p>
        </p:txBody>
      </p:sp>
      <p:pic>
        <p:nvPicPr>
          <p:cNvPr id="2" name="Picture 1" descr="Fig1_double_pendulu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6089"/>
            <a:ext cx="3175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1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4911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A10 - 1</a:t>
            </a:r>
            <a:r>
              <a:rPr lang="en-US" sz="3600" b="1" baseline="30000" dirty="0" smtClean="0"/>
              <a:t>st</a:t>
            </a:r>
            <a:r>
              <a:rPr lang="en-US" sz="3600" b="1" dirty="0" smtClean="0"/>
              <a:t> Order Response</a:t>
            </a:r>
            <a:endParaRPr 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70440" y="1018865"/>
            <a:ext cx="298181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Thermocouple (TC) </a:t>
            </a:r>
          </a:p>
          <a:p>
            <a:pPr algn="ctr"/>
            <a:r>
              <a:rPr lang="en-US" sz="2600" b="1" dirty="0" smtClean="0"/>
              <a:t>“1</a:t>
            </a:r>
            <a:r>
              <a:rPr lang="en-US" sz="2600" b="1" baseline="30000" dirty="0" smtClean="0"/>
              <a:t>st</a:t>
            </a:r>
            <a:r>
              <a:rPr lang="en-US" sz="2600" b="1" dirty="0" smtClean="0"/>
              <a:t> order response”</a:t>
            </a:r>
            <a:endParaRPr lang="en-US" sz="26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746486" y="2424973"/>
            <a:ext cx="2605772" cy="3555609"/>
            <a:chOff x="131763" y="1238713"/>
            <a:chExt cx="3084456" cy="4208780"/>
          </a:xfrm>
        </p:grpSpPr>
        <p:sp>
          <p:nvSpPr>
            <p:cNvPr id="6" name="Chord 5"/>
            <p:cNvSpPr/>
            <p:nvPr/>
          </p:nvSpPr>
          <p:spPr>
            <a:xfrm rot="16921945">
              <a:off x="642785" y="2399027"/>
              <a:ext cx="1928353" cy="1928353"/>
            </a:xfrm>
            <a:prstGeom prst="chord">
              <a:avLst>
                <a:gd name="adj1" fmla="val 4361002"/>
                <a:gd name="adj2" fmla="val 155820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2785" y="1238713"/>
              <a:ext cx="1928353" cy="2101108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2964229"/>
                </p:ext>
              </p:extLst>
            </p:nvPr>
          </p:nvGraphicFramePr>
          <p:xfrm>
            <a:off x="1187202" y="2671576"/>
            <a:ext cx="703416" cy="668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9" name="Equation" r:id="rId3" imgW="254000" imgH="241300" progId="Equation.3">
                    <p:embed/>
                  </p:oleObj>
                </mc:Choice>
                <mc:Fallback>
                  <p:oleObj name="Equation" r:id="rId3" imgW="2540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87202" y="2671576"/>
                          <a:ext cx="703416" cy="66824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16637205"/>
                </p:ext>
              </p:extLst>
            </p:nvPr>
          </p:nvGraphicFramePr>
          <p:xfrm>
            <a:off x="2300232" y="4747282"/>
            <a:ext cx="915987" cy="668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0" name="Equation" r:id="rId5" imgW="330200" imgH="241300" progId="Equation.3">
                    <p:embed/>
                  </p:oleObj>
                </mc:Choice>
                <mc:Fallback>
                  <p:oleObj name="Equation" r:id="rId5" imgW="330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300232" y="4747282"/>
                          <a:ext cx="915987" cy="668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8762298"/>
                </p:ext>
              </p:extLst>
            </p:nvPr>
          </p:nvGraphicFramePr>
          <p:xfrm>
            <a:off x="131763" y="4779155"/>
            <a:ext cx="704850" cy="668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1" name="Equation" r:id="rId7" imgW="254000" imgH="241300" progId="Equation.3">
                    <p:embed/>
                  </p:oleObj>
                </mc:Choice>
                <mc:Fallback>
                  <p:oleObj name="Equation" r:id="rId7" imgW="2540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1763" y="4779155"/>
                          <a:ext cx="704850" cy="6683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6" name="Straight Arrow Connector 15"/>
            <p:cNvCxnSpPr/>
            <p:nvPr/>
          </p:nvCxnSpPr>
          <p:spPr>
            <a:xfrm flipV="1">
              <a:off x="642785" y="3872937"/>
              <a:ext cx="544417" cy="9684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026721" y="3879998"/>
              <a:ext cx="724231" cy="9143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1st_order_impulse.pdf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3" t="37497" r="29883" b="37558"/>
          <a:stretch/>
        </p:blipFill>
        <p:spPr>
          <a:xfrm>
            <a:off x="4257907" y="1714237"/>
            <a:ext cx="4709039" cy="34719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121950" y="1480530"/>
            <a:ext cx="31697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Response to an </a:t>
            </a:r>
            <a:r>
              <a:rPr lang="en-US" sz="2200" b="1" dirty="0" smtClean="0"/>
              <a:t>“impulse”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85179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7740"/>
            <a:ext cx="5314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A10 - Cantilever Vibrations</a:t>
            </a:r>
            <a:endParaRPr lang="en-US" sz="3600" b="1" dirty="0"/>
          </a:p>
        </p:txBody>
      </p:sp>
      <p:pic>
        <p:nvPicPr>
          <p:cNvPr id="3" name="Picture 2" descr="Beam_mode_6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96" y="638591"/>
            <a:ext cx="4849104" cy="28844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1931"/>
            <a:ext cx="4179497" cy="3222625"/>
          </a:xfrm>
          <a:prstGeom prst="rect">
            <a:avLst/>
          </a:prstGeom>
        </p:spPr>
      </p:pic>
      <p:pic>
        <p:nvPicPr>
          <p:cNvPr id="5" name="Picture 4" descr="Fig3_ringing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" t="24989" r="10890" b="22697"/>
          <a:stretch/>
        </p:blipFill>
        <p:spPr>
          <a:xfrm>
            <a:off x="4400671" y="3359273"/>
            <a:ext cx="4431548" cy="35621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110" y="1040515"/>
            <a:ext cx="38726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Baseball bat undergoes cantilever vibrations after striking a ball.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1257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7740"/>
            <a:ext cx="365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Fourier Transform</a:t>
            </a:r>
            <a:endParaRPr lang="en-US" sz="3600" b="1" dirty="0"/>
          </a:p>
        </p:txBody>
      </p:sp>
      <p:pic>
        <p:nvPicPr>
          <p:cNvPr id="6" name="Picture 5" descr="V_vs_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1961"/>
            <a:ext cx="4469155" cy="3351866"/>
          </a:xfrm>
          <a:prstGeom prst="rect">
            <a:avLst/>
          </a:prstGeom>
        </p:spPr>
      </p:pic>
      <p:pic>
        <p:nvPicPr>
          <p:cNvPr id="8" name="Picture 7" descr="phase_FF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939" y="3828807"/>
            <a:ext cx="4038924" cy="3029193"/>
          </a:xfrm>
          <a:prstGeom prst="rect">
            <a:avLst/>
          </a:prstGeom>
        </p:spPr>
      </p:pic>
      <p:pic>
        <p:nvPicPr>
          <p:cNvPr id="9" name="Picture 8" descr="amplitude_FF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939" y="504092"/>
            <a:ext cx="4038924" cy="30291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32758" y="319426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AMPLITUDE vs. FREQUENCY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193849" y="3644141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PHASE vs. FREQUENCY</a:t>
            </a:r>
            <a:endParaRPr lang="en-US" b="1" dirty="0"/>
          </a:p>
        </p:txBody>
      </p:sp>
      <p:cxnSp>
        <p:nvCxnSpPr>
          <p:cNvPr id="14" name="Straight Arrow Connector 13"/>
          <p:cNvCxnSpPr>
            <a:stCxn id="6" idx="3"/>
          </p:cNvCxnSpPr>
          <p:nvPr/>
        </p:nvCxnSpPr>
        <p:spPr>
          <a:xfrm flipV="1">
            <a:off x="4469155" y="3312261"/>
            <a:ext cx="797784" cy="48563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69155" y="3797894"/>
            <a:ext cx="797784" cy="42337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40283" y="3127595"/>
            <a:ext cx="619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FFT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004596" y="1937295"/>
            <a:ext cx="2188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AMPLITUDE vs. TIME</a:t>
            </a:r>
            <a:endParaRPr lang="en-US" b="1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28207"/>
              </p:ext>
            </p:extLst>
          </p:nvPr>
        </p:nvGraphicFramePr>
        <p:xfrm>
          <a:off x="43794" y="1028731"/>
          <a:ext cx="3989663" cy="587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6" imgW="1638300" imgH="241300" progId="Equation.3">
                  <p:embed/>
                </p:oleObj>
              </mc:Choice>
              <mc:Fallback>
                <p:oleObj name="Equation" r:id="rId6" imgW="1638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794" y="1028731"/>
                        <a:ext cx="3989663" cy="587624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53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42360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/>
              <a:t>Fourier Transform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603191"/>
              </p:ext>
            </p:extLst>
          </p:nvPr>
        </p:nvGraphicFramePr>
        <p:xfrm>
          <a:off x="621551" y="887226"/>
          <a:ext cx="3163048" cy="943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7" name="Equation" r:id="rId3" imgW="1574800" imgH="469900" progId="Equation.3">
                  <p:embed/>
                </p:oleObj>
              </mc:Choice>
              <mc:Fallback>
                <p:oleObj name="Equation" r:id="rId3" imgW="15748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1551" y="887226"/>
                        <a:ext cx="3163048" cy="943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467413" y="991816"/>
            <a:ext cx="4315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Gives us the amplitudes of the Fourier modes.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236726" y="2046941"/>
            <a:ext cx="8261162" cy="1356659"/>
            <a:chOff x="236726" y="2046941"/>
            <a:chExt cx="8261162" cy="1356659"/>
          </a:xfrm>
        </p:grpSpPr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05166368"/>
                </p:ext>
              </p:extLst>
            </p:nvPr>
          </p:nvGraphicFramePr>
          <p:xfrm>
            <a:off x="236726" y="2578007"/>
            <a:ext cx="3697286" cy="825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38" name="Equation" r:id="rId5" imgW="2108200" imgH="469900" progId="Equation.3">
                    <p:embed/>
                  </p:oleObj>
                </mc:Choice>
                <mc:Fallback>
                  <p:oleObj name="Equation" r:id="rId5" imgW="2108200" imgH="469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36726" y="2578007"/>
                          <a:ext cx="3697286" cy="825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358588" y="2046941"/>
              <a:ext cx="64799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Contains information about </a:t>
              </a:r>
              <a:r>
                <a:rPr lang="en-US" sz="2400" b="1" dirty="0" smtClean="0"/>
                <a:t>amplitude and phase</a:t>
              </a:r>
              <a:r>
                <a:rPr lang="en-US" sz="2400" dirty="0" smtClean="0"/>
                <a:t>:</a:t>
              </a:r>
              <a:endParaRPr lang="en-US" sz="2400" dirty="0"/>
            </a:p>
          </p:txBody>
        </p:sp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66481090"/>
                </p:ext>
              </p:extLst>
            </p:nvPr>
          </p:nvGraphicFramePr>
          <p:xfrm>
            <a:off x="4822825" y="2578100"/>
            <a:ext cx="3675063" cy="825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39" name="Equation" r:id="rId7" imgW="2095500" imgH="469900" progId="Equation.3">
                    <p:embed/>
                  </p:oleObj>
                </mc:Choice>
                <mc:Fallback>
                  <p:oleObj name="Equation" r:id="rId7" imgW="2095500" imgH="469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822825" y="2578100"/>
                          <a:ext cx="3675063" cy="825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23"/>
          <p:cNvGrpSpPr/>
          <p:nvPr/>
        </p:nvGrpSpPr>
        <p:grpSpPr>
          <a:xfrm>
            <a:off x="585690" y="3671888"/>
            <a:ext cx="8143973" cy="2870012"/>
            <a:chOff x="585690" y="3671888"/>
            <a:chExt cx="8143973" cy="2870012"/>
          </a:xfrm>
        </p:grpSpPr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1888726"/>
                </p:ext>
              </p:extLst>
            </p:nvPr>
          </p:nvGraphicFramePr>
          <p:xfrm>
            <a:off x="2514600" y="3671888"/>
            <a:ext cx="6215063" cy="1004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40" name="Equation" r:id="rId9" imgW="3543300" imgH="571500" progId="Equation.3">
                    <p:embed/>
                  </p:oleObj>
                </mc:Choice>
                <mc:Fallback>
                  <p:oleObj name="Equation" r:id="rId9" imgW="35433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514600" y="3671888"/>
                          <a:ext cx="6215063" cy="10048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Box 20"/>
            <p:cNvSpPr txBox="1"/>
            <p:nvPr/>
          </p:nvSpPr>
          <p:spPr>
            <a:xfrm>
              <a:off x="585690" y="3989294"/>
              <a:ext cx="1614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Amplitude:</a:t>
              </a:r>
              <a:endParaRPr lang="en-US" sz="24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8090" y="5471459"/>
              <a:ext cx="10281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Phase:</a:t>
              </a:r>
              <a:endParaRPr lang="en-US" sz="2400" b="1" dirty="0"/>
            </a:p>
          </p:txBody>
        </p:sp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2227719"/>
                </p:ext>
              </p:extLst>
            </p:nvPr>
          </p:nvGraphicFramePr>
          <p:xfrm>
            <a:off x="3814763" y="4889312"/>
            <a:ext cx="3721100" cy="1652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41" name="Equation" r:id="rId11" imgW="2120900" imgH="939800" progId="Equation.3">
                    <p:embed/>
                  </p:oleObj>
                </mc:Choice>
                <mc:Fallback>
                  <p:oleObj name="Equation" r:id="rId11" imgW="2120900" imgH="939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814763" y="4889312"/>
                          <a:ext cx="3721100" cy="1652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8428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0" y="1223302"/>
            <a:ext cx="4938135" cy="31705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3719" y="0"/>
            <a:ext cx="7709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A10 - Piezoelectric Pressure Transducer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8713" y="4393808"/>
            <a:ext cx="3310802" cy="23519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8713" y="6222570"/>
            <a:ext cx="23675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 smtClean="0"/>
              <a:t>Kulite</a:t>
            </a:r>
            <a:r>
              <a:rPr lang="en-US" sz="2200" b="1" dirty="0" smtClean="0"/>
              <a:t> Sensors - DC</a:t>
            </a:r>
            <a:endParaRPr lang="en-US" sz="2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45885" y="808451"/>
            <a:ext cx="84434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Piezoelectric crystals produce a voltage when deformed</a:t>
            </a:r>
            <a:endParaRPr lang="en-US" sz="2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633" y="3596484"/>
            <a:ext cx="2971800" cy="2774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5928" y="1811195"/>
            <a:ext cx="99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Pressure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365928" y="2442477"/>
            <a:ext cx="116500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14633" y="6376464"/>
            <a:ext cx="168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Ultrasound - AC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7000533" y="1811195"/>
            <a:ext cx="1457751" cy="132475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65434" y="1811195"/>
            <a:ext cx="1692851" cy="132475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972623" y="1884701"/>
            <a:ext cx="300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</a:p>
          <a:p>
            <a:r>
              <a:rPr lang="en-US" dirty="0" smtClean="0"/>
              <a:t>+</a:t>
            </a:r>
          </a:p>
          <a:p>
            <a:r>
              <a:rPr lang="en-US" dirty="0" smtClean="0"/>
              <a:t>+</a:t>
            </a:r>
          </a:p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158202" y="1879796"/>
            <a:ext cx="2553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</a:t>
            </a:r>
          </a:p>
          <a:p>
            <a:r>
              <a:rPr lang="en-US" dirty="0" smtClean="0"/>
              <a:t>-</a:t>
            </a:r>
          </a:p>
          <a:p>
            <a:r>
              <a:rPr lang="en-US" dirty="0" smtClean="0"/>
              <a:t>-</a:t>
            </a:r>
          </a:p>
          <a:p>
            <a:r>
              <a:rPr lang="en-US" dirty="0" smtClean="0"/>
              <a:t>-</a:t>
            </a:r>
          </a:p>
          <a:p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7215219" y="1445567"/>
            <a:ext cx="86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872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28532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Acoustic Waves</a:t>
            </a:r>
            <a:endParaRPr lang="en-US" sz="3200" b="1" dirty="0"/>
          </a:p>
        </p:txBody>
      </p:sp>
      <p:pic>
        <p:nvPicPr>
          <p:cNvPr id="2" name="Picture 1" descr="longipatm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86" y="1770765"/>
            <a:ext cx="6223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761" y="700764"/>
            <a:ext cx="8072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Fluctuations in pressure and density propagate through the air at the speed of sound.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1014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5012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A10 - 2</a:t>
            </a:r>
            <a:r>
              <a:rPr lang="en-US" sz="3600" b="1" baseline="30000" dirty="0" smtClean="0"/>
              <a:t>nd</a:t>
            </a:r>
            <a:r>
              <a:rPr lang="en-US" sz="3600" b="1" dirty="0" smtClean="0"/>
              <a:t> Order </a:t>
            </a:r>
            <a:r>
              <a:rPr lang="en-US" sz="3600" b="1" dirty="0"/>
              <a:t>R</a:t>
            </a:r>
            <a:r>
              <a:rPr lang="en-US" sz="3600" b="1" dirty="0" smtClean="0"/>
              <a:t>esponse</a:t>
            </a:r>
            <a:endParaRPr lang="en-US" sz="36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789672" y="646331"/>
            <a:ext cx="7086751" cy="5579562"/>
            <a:chOff x="4460492" y="1538731"/>
            <a:chExt cx="4640780" cy="36537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0492" y="1816503"/>
              <a:ext cx="4640780" cy="309385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497146" y="4910356"/>
              <a:ext cx="511995" cy="282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 smtClean="0"/>
                <a:t>ω</a:t>
              </a:r>
              <a:r>
                <a:rPr lang="en-US" sz="2200" dirty="0" smtClean="0"/>
                <a:t>/ω</a:t>
              </a:r>
              <a:r>
                <a:rPr lang="en-US" sz="2200" baseline="-25000" dirty="0" smtClean="0"/>
                <a:t>0</a:t>
              </a:r>
              <a:endParaRPr lang="en-US" sz="2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93031" y="1538731"/>
              <a:ext cx="3155079" cy="302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Driven response, amplitude vs. freq.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780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454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MEMS Accelerometers</a:t>
            </a:r>
            <a:endParaRPr lang="en-US" sz="3600" b="1" dirty="0"/>
          </a:p>
        </p:txBody>
      </p:sp>
      <p:pic>
        <p:nvPicPr>
          <p:cNvPr id="10" name="Picture 9" descr="MEMS_interdigita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601" y="3113461"/>
            <a:ext cx="4315436" cy="3309246"/>
          </a:xfrm>
          <a:prstGeom prst="rect">
            <a:avLst/>
          </a:prstGeom>
        </p:spPr>
      </p:pic>
      <p:pic>
        <p:nvPicPr>
          <p:cNvPr id="12" name="Picture 11" descr="MEMS_acceleromet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198" y="802518"/>
            <a:ext cx="4083841" cy="1849945"/>
          </a:xfrm>
          <a:prstGeom prst="rect">
            <a:avLst/>
          </a:prstGeom>
        </p:spPr>
      </p:pic>
      <p:pic>
        <p:nvPicPr>
          <p:cNvPr id="14" name="Picture 13" descr="iPhone4_3axis_gyro_MEM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524" y="3253947"/>
            <a:ext cx="3975156" cy="2961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7524" y="6215438"/>
            <a:ext cx="285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3-axis gyro from an iPhone 4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7651" y="3253947"/>
            <a:ext cx="4238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00"/>
                </a:solidFill>
              </a:rPr>
              <a:t>Micro-Electro-Mechanical Systems (MEMS)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998929"/>
            <a:ext cx="463660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</a:t>
            </a:r>
            <a:r>
              <a:rPr lang="en-US" sz="2600" dirty="0" smtClean="0"/>
              <a:t>cceleration causes mass to push on spring and displace the “</a:t>
            </a:r>
            <a:r>
              <a:rPr lang="en-US" sz="2600" dirty="0" err="1"/>
              <a:t>interdigitated</a:t>
            </a:r>
            <a:r>
              <a:rPr lang="en-US" sz="2600" dirty="0" smtClean="0"/>
              <a:t>” electrodes,</a:t>
            </a:r>
          </a:p>
          <a:p>
            <a:r>
              <a:rPr lang="en-US" sz="2600" dirty="0" smtClean="0"/>
              <a:t>changes electric </a:t>
            </a:r>
            <a:r>
              <a:rPr lang="en-US" sz="2600" b="1" dirty="0" smtClean="0"/>
              <a:t>capacitance</a:t>
            </a:r>
            <a:r>
              <a:rPr lang="en-US" sz="2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5646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303</Words>
  <Application>Microsoft Macintosh PowerPoint</Application>
  <PresentationFormat>On-screen Show (4:3)</PresentationFormat>
  <Paragraphs>59</Paragraphs>
  <Slides>14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 Rumbach</dc:creator>
  <cp:lastModifiedBy>Paul Rumbach</cp:lastModifiedBy>
  <cp:revision>61</cp:revision>
  <dcterms:created xsi:type="dcterms:W3CDTF">2015-02-16T18:00:21Z</dcterms:created>
  <dcterms:modified xsi:type="dcterms:W3CDTF">2018-11-07T03:36:18Z</dcterms:modified>
</cp:coreProperties>
</file>